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1" r:id="rId6"/>
    <p:sldId id="262" r:id="rId7"/>
    <p:sldId id="263" r:id="rId8"/>
    <p:sldId id="264" r:id="rId9"/>
    <p:sldId id="265" r:id="rId10"/>
    <p:sldId id="269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CB55BD2-18A1-43A1-97F0-6A2A1BFBBC19}">
          <p14:sldIdLst>
            <p14:sldId id="256"/>
            <p14:sldId id="261"/>
            <p14:sldId id="262"/>
            <p14:sldId id="263"/>
            <p14:sldId id="264"/>
            <p14:sldId id="265"/>
            <p14:sldId id="269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F709B7C-DA34-EEDD-46B7-4B7B241F762A}" name="Clara Sam Woode" initials="CSW" userId="Clara Sam Woode" providerId="None"/>
  <p188:author id="{8B8A96BE-4A1A-F791-D65E-6B9A89DFC97C}" name="Clara Sam-Woode" initials="CSW" userId="913b9f14b3806777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928"/>
    <a:srgbClr val="98CD67"/>
    <a:srgbClr val="FFFFFF"/>
    <a:srgbClr val="52AE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F45FA4-17DF-42D0-B51C-59288C29C732}" v="2" dt="2024-06-19T09:52:15.245"/>
    <p1510:client id="{DC68F0B5-5DA8-4785-AD8B-B5F5E2CB5DE8}" v="12" dt="2024-06-18T22:36:29.8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>
      <p:cViewPr varScale="1">
        <p:scale>
          <a:sx n="78" d="100"/>
          <a:sy n="78" d="100"/>
        </p:scale>
        <p:origin x="1032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2299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a Sam-Woode" userId="673bb62d-3478-4cdc-84a5-a86f6775beb7" providerId="ADAL" clId="{17F45FA4-17DF-42D0-B51C-59288C29C732}"/>
    <pc:docChg chg="modSld">
      <pc:chgData name="Clara Sam-Woode" userId="673bb62d-3478-4cdc-84a5-a86f6775beb7" providerId="ADAL" clId="{17F45FA4-17DF-42D0-B51C-59288C29C732}" dt="2024-06-19T09:53:46.451" v="48" actId="1036"/>
      <pc:docMkLst>
        <pc:docMk/>
      </pc:docMkLst>
      <pc:sldChg chg="modSp mod">
        <pc:chgData name="Clara Sam-Woode" userId="673bb62d-3478-4cdc-84a5-a86f6775beb7" providerId="ADAL" clId="{17F45FA4-17DF-42D0-B51C-59288C29C732}" dt="2024-06-19T09:53:46.451" v="48" actId="1036"/>
        <pc:sldMkLst>
          <pc:docMk/>
          <pc:sldMk cId="1109188635" sldId="262"/>
        </pc:sldMkLst>
        <pc:spChg chg="mod">
          <ac:chgData name="Clara Sam-Woode" userId="673bb62d-3478-4cdc-84a5-a86f6775beb7" providerId="ADAL" clId="{17F45FA4-17DF-42D0-B51C-59288C29C732}" dt="2024-06-19T09:53:18.897" v="43" actId="1076"/>
          <ac:spMkLst>
            <pc:docMk/>
            <pc:sldMk cId="1109188635" sldId="262"/>
            <ac:spMk id="6" creationId="{F9B396B3-6041-113D-C2C2-9E0C42D859E5}"/>
          </ac:spMkLst>
        </pc:spChg>
        <pc:spChg chg="mod">
          <ac:chgData name="Clara Sam-Woode" userId="673bb62d-3478-4cdc-84a5-a86f6775beb7" providerId="ADAL" clId="{17F45FA4-17DF-42D0-B51C-59288C29C732}" dt="2024-06-19T09:53:18.897" v="43" actId="1076"/>
          <ac:spMkLst>
            <pc:docMk/>
            <pc:sldMk cId="1109188635" sldId="262"/>
            <ac:spMk id="9" creationId="{28FF8445-4368-B4AD-6F27-4A44DC9F6F0C}"/>
          </ac:spMkLst>
        </pc:spChg>
        <pc:spChg chg="mod">
          <ac:chgData name="Clara Sam-Woode" userId="673bb62d-3478-4cdc-84a5-a86f6775beb7" providerId="ADAL" clId="{17F45FA4-17DF-42D0-B51C-59288C29C732}" dt="2024-06-19T09:53:18.897" v="43" actId="1076"/>
          <ac:spMkLst>
            <pc:docMk/>
            <pc:sldMk cId="1109188635" sldId="262"/>
            <ac:spMk id="10" creationId="{94981181-725A-648A-802F-3F155E28615F}"/>
          </ac:spMkLst>
        </pc:spChg>
        <pc:spChg chg="mod">
          <ac:chgData name="Clara Sam-Woode" userId="673bb62d-3478-4cdc-84a5-a86f6775beb7" providerId="ADAL" clId="{17F45FA4-17DF-42D0-B51C-59288C29C732}" dt="2024-06-19T09:53:18.897" v="43" actId="1076"/>
          <ac:spMkLst>
            <pc:docMk/>
            <pc:sldMk cId="1109188635" sldId="262"/>
            <ac:spMk id="13" creationId="{B74C5C3B-710F-7D67-55CD-04808A641EAC}"/>
          </ac:spMkLst>
        </pc:spChg>
        <pc:spChg chg="mod">
          <ac:chgData name="Clara Sam-Woode" userId="673bb62d-3478-4cdc-84a5-a86f6775beb7" providerId="ADAL" clId="{17F45FA4-17DF-42D0-B51C-59288C29C732}" dt="2024-06-19T09:53:18.897" v="43" actId="1076"/>
          <ac:spMkLst>
            <pc:docMk/>
            <pc:sldMk cId="1109188635" sldId="262"/>
            <ac:spMk id="14" creationId="{A9807696-04F1-5520-37BE-11865E2E3672}"/>
          </ac:spMkLst>
        </pc:spChg>
        <pc:spChg chg="mod">
          <ac:chgData name="Clara Sam-Woode" userId="673bb62d-3478-4cdc-84a5-a86f6775beb7" providerId="ADAL" clId="{17F45FA4-17DF-42D0-B51C-59288C29C732}" dt="2024-06-19T09:53:46.451" v="48" actId="1036"/>
          <ac:spMkLst>
            <pc:docMk/>
            <pc:sldMk cId="1109188635" sldId="262"/>
            <ac:spMk id="15" creationId="{32FB7116-AC64-0144-7E14-051D9531A666}"/>
          </ac:spMkLst>
        </pc:spChg>
        <pc:spChg chg="mod">
          <ac:chgData name="Clara Sam-Woode" userId="673bb62d-3478-4cdc-84a5-a86f6775beb7" providerId="ADAL" clId="{17F45FA4-17DF-42D0-B51C-59288C29C732}" dt="2024-06-19T09:53:46.451" v="48" actId="1036"/>
          <ac:spMkLst>
            <pc:docMk/>
            <pc:sldMk cId="1109188635" sldId="262"/>
            <ac:spMk id="16" creationId="{A2B5B39B-2AFE-F548-B00F-40805BF071FB}"/>
          </ac:spMkLst>
        </pc:spChg>
        <pc:spChg chg="mod">
          <ac:chgData name="Clara Sam-Woode" userId="673bb62d-3478-4cdc-84a5-a86f6775beb7" providerId="ADAL" clId="{17F45FA4-17DF-42D0-B51C-59288C29C732}" dt="2024-06-19T09:53:46.451" v="48" actId="1036"/>
          <ac:spMkLst>
            <pc:docMk/>
            <pc:sldMk cId="1109188635" sldId="262"/>
            <ac:spMk id="17" creationId="{70C20877-9626-9C42-05DF-90C48350C1D2}"/>
          </ac:spMkLst>
        </pc:spChg>
        <pc:spChg chg="mod">
          <ac:chgData name="Clara Sam-Woode" userId="673bb62d-3478-4cdc-84a5-a86f6775beb7" providerId="ADAL" clId="{17F45FA4-17DF-42D0-B51C-59288C29C732}" dt="2024-06-19T09:53:46.451" v="48" actId="1036"/>
          <ac:spMkLst>
            <pc:docMk/>
            <pc:sldMk cId="1109188635" sldId="262"/>
            <ac:spMk id="18" creationId="{CFC193F0-A8B2-B68D-C163-B0D5C4CFE6CB}"/>
          </ac:spMkLst>
        </pc:spChg>
        <pc:spChg chg="mod">
          <ac:chgData name="Clara Sam-Woode" userId="673bb62d-3478-4cdc-84a5-a86f6775beb7" providerId="ADAL" clId="{17F45FA4-17DF-42D0-B51C-59288C29C732}" dt="2024-06-19T09:53:18.897" v="43" actId="1076"/>
          <ac:spMkLst>
            <pc:docMk/>
            <pc:sldMk cId="1109188635" sldId="262"/>
            <ac:spMk id="19" creationId="{819DA689-FF86-16F8-E7C5-6909A2D76DB3}"/>
          </ac:spMkLst>
        </pc:spChg>
        <pc:spChg chg="mod">
          <ac:chgData name="Clara Sam-Woode" userId="673bb62d-3478-4cdc-84a5-a86f6775beb7" providerId="ADAL" clId="{17F45FA4-17DF-42D0-B51C-59288C29C732}" dt="2024-06-19T09:53:18.897" v="43" actId="1076"/>
          <ac:spMkLst>
            <pc:docMk/>
            <pc:sldMk cId="1109188635" sldId="262"/>
            <ac:spMk id="20" creationId="{48FBD18D-BD50-0CEF-397D-5B17A87F8682}"/>
          </ac:spMkLst>
        </pc:spChg>
        <pc:spChg chg="mod">
          <ac:chgData name="Clara Sam-Woode" userId="673bb62d-3478-4cdc-84a5-a86f6775beb7" providerId="ADAL" clId="{17F45FA4-17DF-42D0-B51C-59288C29C732}" dt="2024-06-19T09:53:18.897" v="43" actId="1076"/>
          <ac:spMkLst>
            <pc:docMk/>
            <pc:sldMk cId="1109188635" sldId="262"/>
            <ac:spMk id="21" creationId="{60AFB52B-A878-81EF-A90B-AF8CBDFEDF95}"/>
          </ac:spMkLst>
        </pc:spChg>
        <pc:spChg chg="mod">
          <ac:chgData name="Clara Sam-Woode" userId="673bb62d-3478-4cdc-84a5-a86f6775beb7" providerId="ADAL" clId="{17F45FA4-17DF-42D0-B51C-59288C29C732}" dt="2024-06-19T09:53:46.451" v="48" actId="1036"/>
          <ac:spMkLst>
            <pc:docMk/>
            <pc:sldMk cId="1109188635" sldId="262"/>
            <ac:spMk id="22" creationId="{2712ED72-711A-D5FE-460B-B3662A9FB11E}"/>
          </ac:spMkLst>
        </pc:spChg>
        <pc:spChg chg="mod">
          <ac:chgData name="Clara Sam-Woode" userId="673bb62d-3478-4cdc-84a5-a86f6775beb7" providerId="ADAL" clId="{17F45FA4-17DF-42D0-B51C-59288C29C732}" dt="2024-06-19T09:53:46.451" v="48" actId="1036"/>
          <ac:spMkLst>
            <pc:docMk/>
            <pc:sldMk cId="1109188635" sldId="262"/>
            <ac:spMk id="23" creationId="{40C4093E-F505-52FE-6173-946CA4274E1F}"/>
          </ac:spMkLst>
        </pc:spChg>
      </pc:sldChg>
      <pc:sldChg chg="addSp modSp mod">
        <pc:chgData name="Clara Sam-Woode" userId="673bb62d-3478-4cdc-84a5-a86f6775beb7" providerId="ADAL" clId="{17F45FA4-17DF-42D0-B51C-59288C29C732}" dt="2024-06-19T09:52:39.711" v="41" actId="113"/>
        <pc:sldMkLst>
          <pc:docMk/>
          <pc:sldMk cId="638818882" sldId="265"/>
        </pc:sldMkLst>
        <pc:spChg chg="add mod">
          <ac:chgData name="Clara Sam-Woode" userId="673bb62d-3478-4cdc-84a5-a86f6775beb7" providerId="ADAL" clId="{17F45FA4-17DF-42D0-B51C-59288C29C732}" dt="2024-06-19T09:52:39.711" v="41" actId="113"/>
          <ac:spMkLst>
            <pc:docMk/>
            <pc:sldMk cId="638818882" sldId="265"/>
            <ac:spMk id="2" creationId="{AF39D226-8926-A486-5B91-808E5F9BD2FF}"/>
          </ac:spMkLst>
        </pc:spChg>
        <pc:spChg chg="mod">
          <ac:chgData name="Clara Sam-Woode" userId="673bb62d-3478-4cdc-84a5-a86f6775beb7" providerId="ADAL" clId="{17F45FA4-17DF-42D0-B51C-59288C29C732}" dt="2024-06-19T09:51:41.733" v="8" actId="14100"/>
          <ac:spMkLst>
            <pc:docMk/>
            <pc:sldMk cId="638818882" sldId="265"/>
            <ac:spMk id="11" creationId="{660B410F-5361-3687-A8F6-87373282426C}"/>
          </ac:spMkLst>
        </pc:spChg>
        <pc:spChg chg="mod">
          <ac:chgData name="Clara Sam-Woode" userId="673bb62d-3478-4cdc-84a5-a86f6775beb7" providerId="ADAL" clId="{17F45FA4-17DF-42D0-B51C-59288C29C732}" dt="2024-06-19T09:51:58.111" v="9" actId="20577"/>
          <ac:spMkLst>
            <pc:docMk/>
            <pc:sldMk cId="638818882" sldId="265"/>
            <ac:spMk id="12" creationId="{BE05E288-D943-13AE-680D-2F6959ACD74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395CBAC-DA2D-405B-869F-0DB5C5DD55C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B7B4F3-E176-4CC2-B9C1-61233C6BEB0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29D3E9-D7ED-48CE-9618-611C8A81E4A7}" type="datetimeFigureOut">
              <a:rPr lang="en-US" smtClean="0"/>
              <a:t>6/19/2024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0A460C-01F9-422D-944C-5E35D7DEFE0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8F1339-643B-4255-AFE5-3A3A765F41D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873A6-2BBD-4660-87B3-920CE8793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063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8BE7F-D8D9-4B47-9429-DCCADB666147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B12D14-A5BB-4A79-87F9-B91D63300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140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elcom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1977498-79D3-48F5-BF8D-3D4857C03CC6}"/>
              </a:ext>
            </a:extLst>
          </p:cNvPr>
          <p:cNvSpPr/>
          <p:nvPr userDrawn="1"/>
        </p:nvSpPr>
        <p:spPr>
          <a:xfrm>
            <a:off x="0" y="0"/>
            <a:ext cx="8534400" cy="6858000"/>
          </a:xfrm>
          <a:prstGeom prst="rect">
            <a:avLst/>
          </a:prstGeom>
          <a:solidFill>
            <a:srgbClr val="98CD6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7" name="Footer Placeholder 13">
            <a:extLst>
              <a:ext uri="{FF2B5EF4-FFF2-40B4-BE49-F238E27FC236}">
                <a16:creationId xmlns:a16="http://schemas.microsoft.com/office/drawing/2014/main" id="{46B09519-54F0-4604-9A39-58A9B336A2D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9303677" y="5715000"/>
            <a:ext cx="2057400" cy="381000"/>
          </a:xfrm>
        </p:spPr>
        <p:txBody>
          <a:bodyPr/>
          <a:lstStyle>
            <a:lvl1pPr algn="ctr">
              <a:defRPr sz="1600" b="1"/>
            </a:lvl1pPr>
          </a:lstStyle>
          <a:p>
            <a:pPr defTabSz="457200"/>
            <a:r>
              <a:rPr lang="en-US" dirty="0"/>
              <a:t>www.afrehealth.org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4983AD3B-34DB-4807-9635-B0EFED07A9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39209" y="3418840"/>
            <a:ext cx="1386334" cy="2017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823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AD328-1BFF-4723-908D-6D44296058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/>
            <a:r>
              <a:rPr lang="en-US"/>
              <a:t>www.afrehealth.org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BA5A8-380D-4808-9660-4FC43C7184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F4801FD5-11B4-DE43-ACA2-E85EEB9A6F9C}" type="slidenum">
              <a:rPr lang="en-US" smtClean="0"/>
              <a:pPr defTabSz="457200"/>
              <a:t>‹#›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B2C2EE6-5B84-4666-9930-EF1CF3187C80}"/>
              </a:ext>
            </a:extLst>
          </p:cNvPr>
          <p:cNvSpPr/>
          <p:nvPr userDrawn="1"/>
        </p:nvSpPr>
        <p:spPr>
          <a:xfrm>
            <a:off x="0" y="0"/>
            <a:ext cx="12192000" cy="76200"/>
          </a:xfrm>
          <a:prstGeom prst="rect">
            <a:avLst/>
          </a:prstGeom>
          <a:solidFill>
            <a:srgbClr val="98CD6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747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l"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4F21F9-E647-4D2D-A34F-8D8C98AD93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/>
            <a:r>
              <a:rPr lang="en-US"/>
              <a:t>www.afrehealth.org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021533-1A23-4C82-ADD9-2D0345C8D8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F4801FD5-11B4-DE43-ACA2-E85EEB9A6F9C}" type="slidenum">
              <a:rPr lang="en-US" smtClean="0"/>
              <a:pPr defTabSz="45720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9F8B378-ACA5-4053-B464-A1609EA3B2A5}"/>
              </a:ext>
            </a:extLst>
          </p:cNvPr>
          <p:cNvSpPr/>
          <p:nvPr userDrawn="1"/>
        </p:nvSpPr>
        <p:spPr>
          <a:xfrm>
            <a:off x="0" y="0"/>
            <a:ext cx="12192000" cy="76200"/>
          </a:xfrm>
          <a:prstGeom prst="rect">
            <a:avLst/>
          </a:prstGeom>
          <a:solidFill>
            <a:srgbClr val="98CD6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041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9ED534-3E5F-45A6-96EC-16A122A004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/>
            <a:r>
              <a:rPr lang="en-US"/>
              <a:t>www.afrehealth.org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CEBDD1-17BF-485F-9D4F-426C28B929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F4801FD5-11B4-DE43-ACA2-E85EEB9A6F9C}" type="slidenum">
              <a:rPr lang="en-US" smtClean="0"/>
              <a:pPr defTabSz="45720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79E009F-A488-4564-974A-9E809654CC98}"/>
              </a:ext>
            </a:extLst>
          </p:cNvPr>
          <p:cNvSpPr/>
          <p:nvPr userDrawn="1"/>
        </p:nvSpPr>
        <p:spPr>
          <a:xfrm>
            <a:off x="0" y="0"/>
            <a:ext cx="12192000" cy="76200"/>
          </a:xfrm>
          <a:prstGeom prst="rect">
            <a:avLst/>
          </a:prstGeom>
          <a:solidFill>
            <a:srgbClr val="98CD6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15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 userDrawn="1">
            <p:ph type="subTitle" idx="1"/>
          </p:nvPr>
        </p:nvSpPr>
        <p:spPr>
          <a:xfrm>
            <a:off x="930310" y="4010849"/>
            <a:ext cx="10363200" cy="1018351"/>
          </a:xfrm>
        </p:spPr>
        <p:txBody>
          <a:bodyPr>
            <a:normAutofit/>
          </a:bodyPr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endParaRPr lang="en-US" sz="2400" b="1" dirty="0">
              <a:latin typeface="Helvetica"/>
              <a:cs typeface="Helvetica"/>
            </a:endParaRP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F3D218FC-66EB-4D15-96C6-70A71B345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0310" y="2465319"/>
            <a:ext cx="10363200" cy="1325563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F1592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5581A-891D-4952-A959-6EE2E458B6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r>
              <a:rPr lang="en-US"/>
              <a:t>www.afrehealth.org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8B51B-C166-448B-A24D-A5836CF663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fld id="{F4801FD5-11B4-DE43-ACA2-E85EEB9A6F9C}" type="slidenum">
              <a:rPr lang="en-US" smtClean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8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DA2F9-6EF7-4847-9E83-DFBDE53A7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6"/>
            <a:ext cx="10972800" cy="1082673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F1592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24CB65E-F588-436B-92F9-BE7A5720E4C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09600" y="1676400"/>
            <a:ext cx="10972800" cy="4267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914400" indent="-457200">
              <a:buFont typeface="Arial" panose="020B0604020202020204" pitchFamily="34" charset="0"/>
              <a:buChar char="•"/>
              <a:defRPr b="0"/>
            </a:lvl2pPr>
            <a:lvl3pPr marL="1371600" indent="-457200">
              <a:buFont typeface="Calibri" panose="020F0502020204030204" pitchFamily="34" charset="0"/>
              <a:buChar char="◦"/>
              <a:defRPr/>
            </a:lvl3pPr>
            <a:lvl4pPr marL="1600200" indent="-228600">
              <a:buFont typeface="Arial" panose="020B0604020202020204" pitchFamily="34" charset="0"/>
              <a:buChar char="▪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BA1921E-5AE9-4BD8-AB43-65297428344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r>
              <a:rPr lang="en-US"/>
              <a:t>www.afrehealth.org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1340CAA-07E5-46E1-BA8B-66EF651D997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fld id="{F4801FD5-11B4-DE43-ACA2-E85EEB9A6F9C}" type="slidenum">
              <a:rPr lang="en-US" smtClean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92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631224"/>
            <a:ext cx="10363200" cy="759267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F15928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443416"/>
            <a:ext cx="10363200" cy="890585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Footer Placeholder 24">
            <a:extLst>
              <a:ext uri="{FF2B5EF4-FFF2-40B4-BE49-F238E27FC236}">
                <a16:creationId xmlns:a16="http://schemas.microsoft.com/office/drawing/2014/main" id="{D0E492D6-4BA9-4CC9-9F29-40FBB73383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r>
              <a:rPr lang="en-US" dirty="0"/>
              <a:t>www.afrehealth.org</a:t>
            </a:r>
          </a:p>
        </p:txBody>
      </p:sp>
      <p:sp>
        <p:nvSpPr>
          <p:cNvPr id="26" name="Slide Number Placeholder 25">
            <a:extLst>
              <a:ext uri="{FF2B5EF4-FFF2-40B4-BE49-F238E27FC236}">
                <a16:creationId xmlns:a16="http://schemas.microsoft.com/office/drawing/2014/main" id="{A651EF68-E057-4A05-9D9D-B204CAEEC1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fld id="{F4801FD5-11B4-DE43-ACA2-E85EEB9A6F9C}" type="slidenum">
              <a:rPr lang="en-US" smtClean="0"/>
              <a:pPr defTabSz="4572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A790E-BC48-40D9-A473-9E57E2AA6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/>
            <a:r>
              <a:rPr lang="en-US"/>
              <a:t>www.afrehealth.org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D47F-E636-4115-9CC7-561CB2DEAF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F4801FD5-11B4-DE43-ACA2-E85EEB9A6F9C}" type="slidenum">
              <a:rPr lang="en-US" smtClean="0"/>
              <a:pPr defTabSz="45720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FB13F34-9E12-483C-AA0B-009A835C5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15887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CFD44E-D77F-44A7-AA4C-A84024DE71F1}"/>
              </a:ext>
            </a:extLst>
          </p:cNvPr>
          <p:cNvSpPr/>
          <p:nvPr userDrawn="1"/>
        </p:nvSpPr>
        <p:spPr>
          <a:xfrm>
            <a:off x="0" y="0"/>
            <a:ext cx="12192000" cy="76200"/>
          </a:xfrm>
          <a:prstGeom prst="rect">
            <a:avLst/>
          </a:prstGeom>
          <a:solidFill>
            <a:srgbClr val="98CD6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25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712B570-7FAB-4A1C-9C7C-3E69297CA4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/>
            <a:r>
              <a:rPr lang="en-US"/>
              <a:t>www.afrehealth.org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7352F5F-AEE6-41AF-9A55-53A35BC652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F4801FD5-11B4-DE43-ACA2-E85EEB9A6F9C}" type="slidenum">
              <a:rPr lang="en-US" smtClean="0"/>
              <a:pPr defTabSz="45720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85BCC6F-9638-4080-8AA2-39CDFB831479}"/>
              </a:ext>
            </a:extLst>
          </p:cNvPr>
          <p:cNvSpPr/>
          <p:nvPr userDrawn="1"/>
        </p:nvSpPr>
        <p:spPr>
          <a:xfrm>
            <a:off x="0" y="0"/>
            <a:ext cx="12192000" cy="76200"/>
          </a:xfrm>
          <a:prstGeom prst="rect">
            <a:avLst/>
          </a:prstGeom>
          <a:solidFill>
            <a:srgbClr val="98CD6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92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C15580-166F-4A8A-B0AA-684A85667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F1592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10658-2B01-4563-873A-8F9B3D328D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/>
            <a:r>
              <a:rPr lang="en-US"/>
              <a:t>www.afrehealth.org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DC33A4-8157-45FB-8E41-3F7ED04D4A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F4801FD5-11B4-DE43-ACA2-E85EEB9A6F9C}" type="slidenum">
              <a:rPr lang="en-US" smtClean="0"/>
              <a:pPr defTabSz="457200"/>
              <a:t>‹#›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809BC2F-795A-463C-A700-AB58A5F2B188}"/>
              </a:ext>
            </a:extLst>
          </p:cNvPr>
          <p:cNvSpPr/>
          <p:nvPr userDrawn="1"/>
        </p:nvSpPr>
        <p:spPr>
          <a:xfrm>
            <a:off x="0" y="0"/>
            <a:ext cx="12192000" cy="76200"/>
          </a:xfrm>
          <a:prstGeom prst="rect">
            <a:avLst/>
          </a:prstGeom>
          <a:solidFill>
            <a:srgbClr val="98CD6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299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060F7-6B62-4A7A-BBED-187D12462C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/>
            <a:r>
              <a:rPr lang="en-US"/>
              <a:t>www.afrehealth.org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6A5F9-C4F3-4C59-95C0-F1F454A531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F4801FD5-11B4-DE43-ACA2-E85EEB9A6F9C}" type="slidenum">
              <a:rPr lang="en-US" smtClean="0"/>
              <a:pPr defTabSz="457200"/>
              <a:t>‹#›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80C1B14-6481-4ED3-B7DB-8899CB0301E0}"/>
              </a:ext>
            </a:extLst>
          </p:cNvPr>
          <p:cNvSpPr/>
          <p:nvPr userDrawn="1"/>
        </p:nvSpPr>
        <p:spPr>
          <a:xfrm>
            <a:off x="0" y="0"/>
            <a:ext cx="12192000" cy="76200"/>
          </a:xfrm>
          <a:prstGeom prst="rect">
            <a:avLst/>
          </a:prstGeom>
          <a:solidFill>
            <a:srgbClr val="98CD6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68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0D943-82C8-4347-8C35-9B93C6F343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/>
            <a:r>
              <a:rPr lang="en-US"/>
              <a:t>www.afrehealth.org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DE605-A790-4003-9969-64A1AC60DB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F4801FD5-11B4-DE43-ACA2-E85EEB9A6F9C}" type="slidenum">
              <a:rPr lang="en-US" smtClean="0"/>
              <a:pPr defTabSz="45720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B614A55-1556-4C51-B8F9-FB7E53E243CA}"/>
              </a:ext>
            </a:extLst>
          </p:cNvPr>
          <p:cNvSpPr/>
          <p:nvPr userDrawn="1"/>
        </p:nvSpPr>
        <p:spPr>
          <a:xfrm>
            <a:off x="0" y="0"/>
            <a:ext cx="12192000" cy="76200"/>
          </a:xfrm>
          <a:prstGeom prst="rect">
            <a:avLst/>
          </a:prstGeom>
          <a:solidFill>
            <a:srgbClr val="98CD6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439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5061FB-3F1C-4E46-8A5B-41C74A544D5D}"/>
              </a:ext>
            </a:extLst>
          </p:cNvPr>
          <p:cNvSpPr/>
          <p:nvPr userDrawn="1"/>
        </p:nvSpPr>
        <p:spPr>
          <a:xfrm>
            <a:off x="533400" y="6192502"/>
            <a:ext cx="11658600" cy="665500"/>
          </a:xfrm>
          <a:prstGeom prst="rect">
            <a:avLst/>
          </a:prstGeom>
          <a:solidFill>
            <a:srgbClr val="98CD6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1"/>
            <a:ext cx="167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pPr defTabSz="457200"/>
            <a:r>
              <a:rPr lang="en-US"/>
              <a:t>www.afrehealth.org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20400" y="6356351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pPr defTabSz="457200"/>
            <a:fld id="{F4801FD5-11B4-DE43-ACA2-E85EEB9A6F9C}" type="slidenum">
              <a:rPr lang="en-US" smtClean="0"/>
              <a:pPr defTabSz="457200"/>
              <a:t>‹#›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17B0A1D-C07D-402C-AD76-58A9840DF54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196312"/>
            <a:ext cx="457200" cy="66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432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frehealth.org/component/edocman/announcements/2025-2027-symposium-bid-application-form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afrehealth.or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3">
            <a:extLst>
              <a:ext uri="{FF2B5EF4-FFF2-40B4-BE49-F238E27FC236}">
                <a16:creationId xmlns:a16="http://schemas.microsoft.com/office/drawing/2014/main" id="{12D16054-70D9-4BF6-8BDA-47B63709023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9303677" y="5715000"/>
            <a:ext cx="2057400" cy="381000"/>
          </a:xfrm>
        </p:spPr>
        <p:txBody>
          <a:bodyPr/>
          <a:lstStyle>
            <a:lvl1pPr algn="ctr">
              <a:defRPr sz="1600" b="1"/>
            </a:lvl1pPr>
          </a:lstStyle>
          <a:p>
            <a:pPr defTabSz="457200"/>
            <a:r>
              <a:rPr lang="en-US" dirty="0"/>
              <a:t>www.afrehealth.org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9372BD-EA16-C1CC-F787-10487385ADC0}"/>
              </a:ext>
            </a:extLst>
          </p:cNvPr>
          <p:cNvSpPr txBox="1"/>
          <p:nvPr/>
        </p:nvSpPr>
        <p:spPr>
          <a:xfrm>
            <a:off x="457200" y="2590800"/>
            <a:ext cx="7696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accent6">
                    <a:lumMod val="75000"/>
                  </a:schemeClr>
                </a:solidFill>
              </a:rPr>
              <a:t>Call to Host AFREhealth Annual Symposium</a:t>
            </a:r>
          </a:p>
          <a:p>
            <a:pPr algn="ctr"/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467048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CA73A17-7149-4A0D-81D8-119E7FCD6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484" y="326450"/>
            <a:ext cx="10363200" cy="803323"/>
          </a:xfrm>
          <a:ln>
            <a:solidFill>
              <a:srgbClr val="F15928"/>
            </a:solidFill>
          </a:ln>
        </p:spPr>
        <p:txBody>
          <a:bodyPr/>
          <a:lstStyle/>
          <a:p>
            <a:r>
              <a:rPr lang="en-US" sz="5400" dirty="0">
                <a:solidFill>
                  <a:schemeClr val="accent6">
                    <a:lumMod val="75000"/>
                  </a:schemeClr>
                </a:solidFill>
              </a:rPr>
              <a:t>FAST FACTS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73D205-3456-4E4C-91E2-710EF4DAE6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/>
            <a:r>
              <a:rPr lang="en-US"/>
              <a:t>www.afrehealth.org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310F2C-9B23-4063-87B9-F20A28DFC3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F4801FD5-11B4-DE43-ACA2-E85EEB9A6F9C}" type="slidenum">
              <a:rPr lang="en-US" smtClean="0"/>
              <a:pPr defTabSz="457200"/>
              <a:t>2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3CEDF5C-914D-C512-A699-C97DAF908E31}"/>
              </a:ext>
            </a:extLst>
          </p:cNvPr>
          <p:cNvSpPr/>
          <p:nvPr/>
        </p:nvSpPr>
        <p:spPr>
          <a:xfrm>
            <a:off x="914400" y="1219200"/>
            <a:ext cx="10591800" cy="7620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5DDF39-B552-A4D8-5183-0CFCD823ABE2}"/>
              </a:ext>
            </a:extLst>
          </p:cNvPr>
          <p:cNvSpPr txBox="1"/>
          <p:nvPr/>
        </p:nvSpPr>
        <p:spPr>
          <a:xfrm>
            <a:off x="1447800" y="1368311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Conference attracts an average of 300 attendees</a:t>
            </a:r>
            <a:endParaRPr lang="LID4096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44FA92-713B-4007-12DC-A884847A923C}"/>
              </a:ext>
            </a:extLst>
          </p:cNvPr>
          <p:cNvSpPr/>
          <p:nvPr/>
        </p:nvSpPr>
        <p:spPr>
          <a:xfrm>
            <a:off x="921774" y="2223510"/>
            <a:ext cx="10591800" cy="7620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   </a:t>
            </a:r>
            <a:endParaRPr lang="LID4096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FB4E0A7-83CD-C758-1FBD-704D94DA126A}"/>
              </a:ext>
            </a:extLst>
          </p:cNvPr>
          <p:cNvSpPr txBox="1"/>
          <p:nvPr/>
        </p:nvSpPr>
        <p:spPr>
          <a:xfrm>
            <a:off x="1482213" y="2384623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Low registration fees compared to other conferences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957FC8-78D0-F8DE-B37E-05DE47B86E18}"/>
              </a:ext>
            </a:extLst>
          </p:cNvPr>
          <p:cNvSpPr/>
          <p:nvPr/>
        </p:nvSpPr>
        <p:spPr>
          <a:xfrm>
            <a:off x="909484" y="3224047"/>
            <a:ext cx="10591800" cy="7620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5E3F4D-9A9F-7768-1FAB-553C581E977B}"/>
              </a:ext>
            </a:extLst>
          </p:cNvPr>
          <p:cNvSpPr txBox="1"/>
          <p:nvPr/>
        </p:nvSpPr>
        <p:spPr>
          <a:xfrm>
            <a:off x="1482213" y="3361649"/>
            <a:ext cx="8237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Conference averages three days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C44474-1C58-856A-54CC-0EF29684F1C4}"/>
              </a:ext>
            </a:extLst>
          </p:cNvPr>
          <p:cNvSpPr/>
          <p:nvPr/>
        </p:nvSpPr>
        <p:spPr>
          <a:xfrm>
            <a:off x="921775" y="4289930"/>
            <a:ext cx="10591800" cy="7620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DB0CB74-C494-9D1F-A3E6-F887DB330AE1}"/>
              </a:ext>
            </a:extLst>
          </p:cNvPr>
          <p:cNvSpPr txBox="1"/>
          <p:nvPr/>
        </p:nvSpPr>
        <p:spPr>
          <a:xfrm>
            <a:off x="990600" y="4210725"/>
            <a:ext cx="1033616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dirty="0"/>
              <a:t>Conference features: pre-conference workshops, poster sessions, working group meetings, Welcome Reception/Cocktail </a:t>
            </a:r>
          </a:p>
          <a:p>
            <a:endParaRPr lang="LID4096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AD9ACE7-8F37-8575-41ED-34237C998736}"/>
              </a:ext>
            </a:extLst>
          </p:cNvPr>
          <p:cNvSpPr/>
          <p:nvPr/>
        </p:nvSpPr>
        <p:spPr>
          <a:xfrm>
            <a:off x="897194" y="5218212"/>
            <a:ext cx="10591800" cy="7620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sz="2400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C441431-A47F-69FD-9955-4B37F49A96F2}"/>
              </a:ext>
            </a:extLst>
          </p:cNvPr>
          <p:cNvSpPr txBox="1"/>
          <p:nvPr/>
        </p:nvSpPr>
        <p:spPr>
          <a:xfrm>
            <a:off x="963562" y="5318721"/>
            <a:ext cx="9915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dirty="0"/>
              <a:t>Governance meetings: Governing Council, Annual General Meeting  </a:t>
            </a:r>
          </a:p>
          <a:p>
            <a:endParaRPr lang="LID4096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972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13849-084B-40CB-BC9B-0BC2FF428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377" y="304236"/>
            <a:ext cx="10972800" cy="1082673"/>
          </a:xfrm>
        </p:spPr>
        <p:txBody>
          <a:bodyPr/>
          <a:lstStyle/>
          <a:p>
            <a:r>
              <a:rPr lang="en-US" sz="5400" dirty="0"/>
              <a:t>BENEFITS TO HOST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EA0900-A444-4F8E-9EE8-B0F7EDB1EAD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defTabSz="457200"/>
            <a:r>
              <a:rPr lang="en-US"/>
              <a:t>www.afrehealth.org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55DAE2-506B-4205-8240-772A4FAFBD3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defTabSz="457200"/>
            <a:fld id="{F4801FD5-11B4-DE43-ACA2-E85EEB9A6F9C}" type="slidenum">
              <a:rPr lang="en-US" smtClean="0"/>
              <a:pPr defTabSz="457200"/>
              <a:t>3</a:t>
            </a:fld>
            <a:endParaRPr lang="en-U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9B396B3-6041-113D-C2C2-9E0C42D859E5}"/>
              </a:ext>
            </a:extLst>
          </p:cNvPr>
          <p:cNvSpPr/>
          <p:nvPr/>
        </p:nvSpPr>
        <p:spPr>
          <a:xfrm>
            <a:off x="531063" y="2138164"/>
            <a:ext cx="1828800" cy="2799838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96C8958-E374-977A-E81C-628AF491FB8B}"/>
              </a:ext>
            </a:extLst>
          </p:cNvPr>
          <p:cNvSpPr/>
          <p:nvPr/>
        </p:nvSpPr>
        <p:spPr>
          <a:xfrm>
            <a:off x="1263873" y="1905000"/>
            <a:ext cx="411481" cy="381000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sz="200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8FF8445-4368-B4AD-6F27-4A44DC9F6F0C}"/>
              </a:ext>
            </a:extLst>
          </p:cNvPr>
          <p:cNvSpPr/>
          <p:nvPr/>
        </p:nvSpPr>
        <p:spPr>
          <a:xfrm>
            <a:off x="2815036" y="2132920"/>
            <a:ext cx="1828800" cy="279983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sz="200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4981181-725A-648A-802F-3F155E28615F}"/>
              </a:ext>
            </a:extLst>
          </p:cNvPr>
          <p:cNvSpPr/>
          <p:nvPr/>
        </p:nvSpPr>
        <p:spPr>
          <a:xfrm>
            <a:off x="3533774" y="1912538"/>
            <a:ext cx="411481" cy="381000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sz="200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74C5C3B-710F-7D67-55CD-04808A641EAC}"/>
              </a:ext>
            </a:extLst>
          </p:cNvPr>
          <p:cNvSpPr/>
          <p:nvPr/>
        </p:nvSpPr>
        <p:spPr>
          <a:xfrm>
            <a:off x="5129672" y="2181979"/>
            <a:ext cx="1828800" cy="2799838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sz="20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9807696-04F1-5520-37BE-11865E2E3672}"/>
              </a:ext>
            </a:extLst>
          </p:cNvPr>
          <p:cNvSpPr/>
          <p:nvPr/>
        </p:nvSpPr>
        <p:spPr>
          <a:xfrm>
            <a:off x="5817747" y="1925010"/>
            <a:ext cx="411481" cy="381000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sz="200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2FB7116-AC64-0144-7E14-051D9531A666}"/>
              </a:ext>
            </a:extLst>
          </p:cNvPr>
          <p:cNvSpPr/>
          <p:nvPr/>
        </p:nvSpPr>
        <p:spPr>
          <a:xfrm>
            <a:off x="7444309" y="2153162"/>
            <a:ext cx="1828800" cy="279983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sz="200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2B5B39B-2AFE-F548-B00F-40805BF071FB}"/>
              </a:ext>
            </a:extLst>
          </p:cNvPr>
          <p:cNvSpPr/>
          <p:nvPr/>
        </p:nvSpPr>
        <p:spPr>
          <a:xfrm>
            <a:off x="8136684" y="1981200"/>
            <a:ext cx="411481" cy="381000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sz="200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70C20877-9626-9C42-05DF-90C48350C1D2}"/>
              </a:ext>
            </a:extLst>
          </p:cNvPr>
          <p:cNvSpPr/>
          <p:nvPr/>
        </p:nvSpPr>
        <p:spPr>
          <a:xfrm>
            <a:off x="9726377" y="2229362"/>
            <a:ext cx="1828800" cy="2799838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sz="200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FC193F0-A8B2-B68D-C163-B0D5C4CFE6CB}"/>
              </a:ext>
            </a:extLst>
          </p:cNvPr>
          <p:cNvSpPr/>
          <p:nvPr/>
        </p:nvSpPr>
        <p:spPr>
          <a:xfrm>
            <a:off x="10489423" y="2038862"/>
            <a:ext cx="411481" cy="381000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sz="200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19DA689-FF86-16F8-E7C5-6909A2D76DB3}"/>
              </a:ext>
            </a:extLst>
          </p:cNvPr>
          <p:cNvSpPr txBox="1"/>
          <p:nvPr/>
        </p:nvSpPr>
        <p:spPr>
          <a:xfrm>
            <a:off x="683463" y="2308345"/>
            <a:ext cx="1676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dirty="0"/>
              <a:t>Raises the profile of the host institution within AFREhealth structures and networks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8FBD18D-BD50-0CEF-397D-5B17A87F8682}"/>
              </a:ext>
            </a:extLst>
          </p:cNvPr>
          <p:cNvSpPr txBox="1"/>
          <p:nvPr/>
        </p:nvSpPr>
        <p:spPr>
          <a:xfrm>
            <a:off x="2984947" y="2513920"/>
            <a:ext cx="152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dirty="0"/>
              <a:t>Attracts African and international delegates partners and funders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0AFB52B-A878-81EF-A90B-AF8CBDFEDF95}"/>
              </a:ext>
            </a:extLst>
          </p:cNvPr>
          <p:cNvSpPr txBox="1"/>
          <p:nvPr/>
        </p:nvSpPr>
        <p:spPr>
          <a:xfrm>
            <a:off x="5342321" y="2566564"/>
            <a:ext cx="14884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Inter-professional nature of delegates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712ED72-711A-D5FE-460B-B3662A9FB11E}"/>
              </a:ext>
            </a:extLst>
          </p:cNvPr>
          <p:cNvSpPr txBox="1"/>
          <p:nvPr/>
        </p:nvSpPr>
        <p:spPr>
          <a:xfrm>
            <a:off x="7516577" y="2539386"/>
            <a:ext cx="16360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Provides exceptional networking opportunities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0C4093E-F505-52FE-6173-946CA4274E1F}"/>
              </a:ext>
            </a:extLst>
          </p:cNvPr>
          <p:cNvSpPr txBox="1"/>
          <p:nvPr/>
        </p:nvSpPr>
        <p:spPr>
          <a:xfrm>
            <a:off x="9954978" y="2695913"/>
            <a:ext cx="14720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Good marketing for host institution </a:t>
            </a:r>
          </a:p>
        </p:txBody>
      </p:sp>
    </p:spTree>
    <p:extLst>
      <p:ext uri="{BB962C8B-B14F-4D97-AF65-F5344CB8AC3E}">
        <p14:creationId xmlns:p14="http://schemas.microsoft.com/office/powerpoint/2010/main" val="1109188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24EE5-2DC7-43D6-96B7-FD0E99951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4123" y="293898"/>
            <a:ext cx="9753600" cy="1082673"/>
          </a:xfrm>
        </p:spPr>
        <p:txBody>
          <a:bodyPr/>
          <a:lstStyle/>
          <a:p>
            <a:r>
              <a:rPr lang="en-US" dirty="0"/>
              <a:t>REQUIREMENT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DA1D0-1708-4707-A28C-24176B41C76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defTabSz="457200"/>
            <a:r>
              <a:rPr lang="en-US"/>
              <a:t>www.afrehealth.org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D389A4-FE01-46C9-94F3-C0E4C1495F1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defTabSz="457200"/>
            <a:fld id="{F4801FD5-11B4-DE43-ACA2-E85EEB9A6F9C}" type="slidenum">
              <a:rPr lang="en-US" smtClean="0"/>
              <a:pPr defTabSz="457200"/>
              <a:t>4</a:t>
            </a:fld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49A1EA7-87DA-932B-007F-F846CE6C7F3C}"/>
              </a:ext>
            </a:extLst>
          </p:cNvPr>
          <p:cNvSpPr/>
          <p:nvPr/>
        </p:nvSpPr>
        <p:spPr>
          <a:xfrm>
            <a:off x="1487557" y="1353527"/>
            <a:ext cx="838200" cy="8382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D5E77E-E38A-4180-68A4-C690B4C7CFB0}"/>
              </a:ext>
            </a:extLst>
          </p:cNvPr>
          <p:cNvSpPr txBox="1"/>
          <p:nvPr/>
        </p:nvSpPr>
        <p:spPr>
          <a:xfrm>
            <a:off x="2564296" y="1295400"/>
            <a:ext cx="9475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Must be a member in good standing at the time of application</a:t>
            </a:r>
          </a:p>
          <a:p>
            <a:r>
              <a:rPr lang="en-US" sz="3200" dirty="0"/>
              <a:t>	</a:t>
            </a:r>
            <a:endParaRPr lang="LID4096" sz="3200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DDD653B-0630-2D67-F8A6-9278428741DB}"/>
              </a:ext>
            </a:extLst>
          </p:cNvPr>
          <p:cNvSpPr/>
          <p:nvPr/>
        </p:nvSpPr>
        <p:spPr>
          <a:xfrm>
            <a:off x="1490871" y="2649363"/>
            <a:ext cx="838200" cy="8382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F169299-C9AC-A45F-B406-D663AAFF1A41}"/>
              </a:ext>
            </a:extLst>
          </p:cNvPr>
          <p:cNvSpPr/>
          <p:nvPr/>
        </p:nvSpPr>
        <p:spPr>
          <a:xfrm>
            <a:off x="1487557" y="3867160"/>
            <a:ext cx="838200" cy="8382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1C6CE5-392B-6EE1-F214-EB7C6E238295}"/>
              </a:ext>
            </a:extLst>
          </p:cNvPr>
          <p:cNvSpPr txBox="1"/>
          <p:nvPr/>
        </p:nvSpPr>
        <p:spPr>
          <a:xfrm>
            <a:off x="2617305" y="2661573"/>
            <a:ext cx="87265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 letter of commitment from the institution</a:t>
            </a:r>
          </a:p>
          <a:p>
            <a:r>
              <a:rPr lang="en-US" sz="3200" dirty="0"/>
              <a:t>	</a:t>
            </a:r>
            <a:endParaRPr lang="LID4096" sz="3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94EEC5-FD31-8C4D-1A1E-24EDB6A0312C}"/>
              </a:ext>
            </a:extLst>
          </p:cNvPr>
          <p:cNvSpPr txBox="1"/>
          <p:nvPr/>
        </p:nvSpPr>
        <p:spPr>
          <a:xfrm>
            <a:off x="2617305" y="3747651"/>
            <a:ext cx="807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Budget</a:t>
            </a:r>
          </a:p>
          <a:p>
            <a:r>
              <a:rPr lang="en-US" sz="3200" dirty="0"/>
              <a:t>	</a:t>
            </a:r>
            <a:endParaRPr lang="LID4096" sz="320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24A9139-2BF1-8914-B4FA-4BC3F59E1BAA}"/>
              </a:ext>
            </a:extLst>
          </p:cNvPr>
          <p:cNvSpPr/>
          <p:nvPr/>
        </p:nvSpPr>
        <p:spPr>
          <a:xfrm>
            <a:off x="1504123" y="5173599"/>
            <a:ext cx="838200" cy="8382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67429B5-5D4D-414F-6448-64650D127A10}"/>
              </a:ext>
            </a:extLst>
          </p:cNvPr>
          <p:cNvSpPr txBox="1"/>
          <p:nvPr/>
        </p:nvSpPr>
        <p:spPr>
          <a:xfrm>
            <a:off x="2587486" y="4934581"/>
            <a:ext cx="91473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Letter of commitment from confirmed sponsors or funders (where applicable)	</a:t>
            </a:r>
            <a:endParaRPr lang="LID4096" sz="3200" dirty="0"/>
          </a:p>
        </p:txBody>
      </p:sp>
    </p:spTree>
    <p:extLst>
      <p:ext uri="{BB962C8B-B14F-4D97-AF65-F5344CB8AC3E}">
        <p14:creationId xmlns:p14="http://schemas.microsoft.com/office/powerpoint/2010/main" val="1653469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4A2E824-36C0-45D9-AA9D-73A254E9F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1658" y="333381"/>
            <a:ext cx="10363200" cy="759267"/>
          </a:xfrm>
        </p:spPr>
        <p:txBody>
          <a:bodyPr/>
          <a:lstStyle/>
          <a:p>
            <a:r>
              <a:rPr lang="en-US" dirty="0"/>
              <a:t>HOSTING REQUIREMENT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D3247-B86F-4C00-AB9A-70401BFB20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/>
            <a:r>
              <a:rPr lang="en-US"/>
              <a:t>www.afrehealth.org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818329-E08C-4585-B48F-EC7CFBA28F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F4801FD5-11B4-DE43-ACA2-E85EEB9A6F9C}" type="slidenum">
              <a:rPr lang="en-US" smtClean="0"/>
              <a:pPr defTabSz="457200"/>
              <a:t>5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11ACC98-7D36-48E3-2ECA-44486CBBB4E5}"/>
              </a:ext>
            </a:extLst>
          </p:cNvPr>
          <p:cNvSpPr/>
          <p:nvPr/>
        </p:nvSpPr>
        <p:spPr>
          <a:xfrm>
            <a:off x="1251153" y="1210450"/>
            <a:ext cx="707923" cy="685800"/>
          </a:xfrm>
          <a:prstGeom prst="ellipse">
            <a:avLst/>
          </a:prstGeom>
          <a:solidFill>
            <a:srgbClr val="98CD6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9E77A73-301B-6D29-5B0C-CFD7AB5CB74B}"/>
              </a:ext>
            </a:extLst>
          </p:cNvPr>
          <p:cNvSpPr/>
          <p:nvPr/>
        </p:nvSpPr>
        <p:spPr>
          <a:xfrm>
            <a:off x="1268360" y="2178253"/>
            <a:ext cx="707923" cy="685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A022281-FE2C-FD5D-A7C6-BA9595705B72}"/>
              </a:ext>
            </a:extLst>
          </p:cNvPr>
          <p:cNvSpPr/>
          <p:nvPr/>
        </p:nvSpPr>
        <p:spPr>
          <a:xfrm>
            <a:off x="1268360" y="3146056"/>
            <a:ext cx="707923" cy="68580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EDC679A-E72C-5D8D-E02E-67E6B05939AA}"/>
              </a:ext>
            </a:extLst>
          </p:cNvPr>
          <p:cNvSpPr/>
          <p:nvPr/>
        </p:nvSpPr>
        <p:spPr>
          <a:xfrm>
            <a:off x="1251153" y="4112804"/>
            <a:ext cx="707923" cy="685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9CDD876-157A-9136-3ADF-7600E94C4A2F}"/>
              </a:ext>
            </a:extLst>
          </p:cNvPr>
          <p:cNvSpPr/>
          <p:nvPr/>
        </p:nvSpPr>
        <p:spPr>
          <a:xfrm>
            <a:off x="1273277" y="5079552"/>
            <a:ext cx="707923" cy="68580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663977-24B0-EAD8-4388-C5592D4D08A5}"/>
              </a:ext>
            </a:extLst>
          </p:cNvPr>
          <p:cNvSpPr txBox="1"/>
          <p:nvPr/>
        </p:nvSpPr>
        <p:spPr>
          <a:xfrm>
            <a:off x="2399070" y="129804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Local planning team with lead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9E769A9-D8C0-161D-9B6B-DE02957B7DA4}"/>
              </a:ext>
            </a:extLst>
          </p:cNvPr>
          <p:cNvSpPr txBox="1"/>
          <p:nvPr/>
        </p:nvSpPr>
        <p:spPr>
          <a:xfrm>
            <a:off x="2394154" y="2258643"/>
            <a:ext cx="8426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Regular meeting with AFREhealth Symposium Steering Committee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A0B22F-EDFF-F5DA-45F4-B9D4AC97CED4}"/>
              </a:ext>
            </a:extLst>
          </p:cNvPr>
          <p:cNvSpPr txBox="1"/>
          <p:nvPr/>
        </p:nvSpPr>
        <p:spPr>
          <a:xfrm>
            <a:off x="2394154" y="3146056"/>
            <a:ext cx="8045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Support of institution,  local government/regulatory bodies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749ACA1-7215-3BF2-8716-AE1B11612144}"/>
              </a:ext>
            </a:extLst>
          </p:cNvPr>
          <p:cNvSpPr txBox="1"/>
          <p:nvPr/>
        </p:nvSpPr>
        <p:spPr>
          <a:xfrm>
            <a:off x="2394155" y="4211236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Ability to cover some expenses</a:t>
            </a:r>
            <a:endParaRPr lang="LID4096" sz="2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3F80895-6558-5627-F89E-5E86023B4EDB}"/>
              </a:ext>
            </a:extLst>
          </p:cNvPr>
          <p:cNvSpPr txBox="1"/>
          <p:nvPr/>
        </p:nvSpPr>
        <p:spPr>
          <a:xfrm>
            <a:off x="2394154" y="5067262"/>
            <a:ext cx="8731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Ability to find suitable venue with large conference room </a:t>
            </a:r>
            <a:r>
              <a:rPr lang="en-US" sz="2400" i="1" dirty="0">
                <a:solidFill>
                  <a:srgbClr val="FF0000"/>
                </a:solidFill>
              </a:rPr>
              <a:t>(250-300) </a:t>
            </a:r>
            <a:r>
              <a:rPr lang="en-US" sz="2400" dirty="0"/>
              <a:t>and small meeting rooms </a:t>
            </a:r>
            <a:r>
              <a:rPr lang="en-US" sz="2400" i="1" dirty="0">
                <a:solidFill>
                  <a:srgbClr val="FF0000"/>
                </a:solidFill>
              </a:rPr>
              <a:t>(6 for 50-70 people)</a:t>
            </a:r>
          </a:p>
        </p:txBody>
      </p:sp>
    </p:spTree>
    <p:extLst>
      <p:ext uri="{BB962C8B-B14F-4D97-AF65-F5344CB8AC3E}">
        <p14:creationId xmlns:p14="http://schemas.microsoft.com/office/powerpoint/2010/main" val="1053220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A501CB3-888D-4289-99C9-4D45F31FE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509" y="255438"/>
            <a:ext cx="10972800" cy="744652"/>
          </a:xfrm>
        </p:spPr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CD2D4F-7E7E-4A2C-8EDC-319B774178D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defTabSz="457200"/>
            <a:r>
              <a:rPr lang="en-US"/>
              <a:t>www.afrehealth.org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B7094F-E411-4975-8CD8-88AFC88B15C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defTabSz="457200"/>
            <a:fld id="{F4801FD5-11B4-DE43-ACA2-E85EEB9A6F9C}" type="slidenum">
              <a:rPr lang="en-US" smtClean="0"/>
              <a:pPr defTabSz="457200"/>
              <a:t>6</a:t>
            </a:fld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EBF6F3A-9A64-C0AD-4933-C9A6C6364067}"/>
              </a:ext>
            </a:extLst>
          </p:cNvPr>
          <p:cNvSpPr/>
          <p:nvPr/>
        </p:nvSpPr>
        <p:spPr>
          <a:xfrm>
            <a:off x="1066800" y="1066800"/>
            <a:ext cx="2362200" cy="1082673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5ABD96-661E-98DE-E064-F961EC85351C}"/>
              </a:ext>
            </a:extLst>
          </p:cNvPr>
          <p:cNvSpPr txBox="1"/>
          <p:nvPr/>
        </p:nvSpPr>
        <p:spPr>
          <a:xfrm>
            <a:off x="1143000" y="1147915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Where can we access</a:t>
            </a:r>
          </a:p>
          <a:p>
            <a:r>
              <a:rPr lang="en-US" b="1" dirty="0"/>
              <a:t>the application?</a:t>
            </a:r>
            <a:endParaRPr lang="LID4096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48C9AE8-1BF5-C859-DD2A-3836CF0C1462}"/>
              </a:ext>
            </a:extLst>
          </p:cNvPr>
          <p:cNvCxnSpPr>
            <a:cxnSpLocks/>
          </p:cNvCxnSpPr>
          <p:nvPr/>
        </p:nvCxnSpPr>
        <p:spPr>
          <a:xfrm>
            <a:off x="3581400" y="1570703"/>
            <a:ext cx="16002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60B410F-5361-3687-A8F6-87373282426C}"/>
              </a:ext>
            </a:extLst>
          </p:cNvPr>
          <p:cNvSpPr/>
          <p:nvPr/>
        </p:nvSpPr>
        <p:spPr>
          <a:xfrm>
            <a:off x="5400367" y="1108103"/>
            <a:ext cx="5778912" cy="113228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E05E288-D943-13AE-680D-2F6959ACD746}"/>
              </a:ext>
            </a:extLst>
          </p:cNvPr>
          <p:cNvSpPr txBox="1"/>
          <p:nvPr/>
        </p:nvSpPr>
        <p:spPr>
          <a:xfrm>
            <a:off x="5533103" y="1485365"/>
            <a:ext cx="5582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https://afrehealth.org/component/edocman/announcements/2025-2027-symposium-bid-application-form</a:t>
            </a:r>
            <a:r>
              <a:rPr lang="en-US" dirty="0"/>
              <a:t> </a:t>
            </a:r>
            <a:endParaRPr lang="LID4096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D6D3C552-8A56-4F18-3346-6BA6C8F65C6A}"/>
              </a:ext>
            </a:extLst>
          </p:cNvPr>
          <p:cNvSpPr/>
          <p:nvPr/>
        </p:nvSpPr>
        <p:spPr>
          <a:xfrm>
            <a:off x="1066800" y="2419995"/>
            <a:ext cx="2362200" cy="1082673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A7EDF6-C072-00E5-8382-0A62120F4320}"/>
              </a:ext>
            </a:extLst>
          </p:cNvPr>
          <p:cNvSpPr txBox="1"/>
          <p:nvPr/>
        </p:nvSpPr>
        <p:spPr>
          <a:xfrm>
            <a:off x="1143000" y="2501110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Who needs to sign off on application from our institution?</a:t>
            </a:r>
            <a:endParaRPr lang="LID4096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880A574-AAF5-3598-3667-4AF785E54967}"/>
              </a:ext>
            </a:extLst>
          </p:cNvPr>
          <p:cNvCxnSpPr>
            <a:cxnSpLocks/>
          </p:cNvCxnSpPr>
          <p:nvPr/>
        </p:nvCxnSpPr>
        <p:spPr>
          <a:xfrm>
            <a:off x="3581400" y="2923898"/>
            <a:ext cx="16002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E3C2198C-B883-34E1-4FFB-4ABAB3140370}"/>
              </a:ext>
            </a:extLst>
          </p:cNvPr>
          <p:cNvSpPr/>
          <p:nvPr/>
        </p:nvSpPr>
        <p:spPr>
          <a:xfrm>
            <a:off x="5410200" y="2423585"/>
            <a:ext cx="5778912" cy="107908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3569818-54E4-700C-F193-C6C4ADD9D613}"/>
              </a:ext>
            </a:extLst>
          </p:cNvPr>
          <p:cNvSpPr txBox="1"/>
          <p:nvPr/>
        </p:nvSpPr>
        <p:spPr>
          <a:xfrm>
            <a:off x="5412657" y="2486138"/>
            <a:ext cx="57125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dirty="0"/>
              <a:t>At least, a Dean or other Executive from your institution. Instructions are included in the application form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4D60F29E-6530-39CC-669A-02A088D06F96}"/>
              </a:ext>
            </a:extLst>
          </p:cNvPr>
          <p:cNvSpPr/>
          <p:nvPr/>
        </p:nvSpPr>
        <p:spPr>
          <a:xfrm>
            <a:off x="1047135" y="3733963"/>
            <a:ext cx="2362200" cy="1082673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FD0F679-9579-49AE-0993-AEDB8CF48DB7}"/>
              </a:ext>
            </a:extLst>
          </p:cNvPr>
          <p:cNvSpPr txBox="1"/>
          <p:nvPr/>
        </p:nvSpPr>
        <p:spPr>
          <a:xfrm>
            <a:off x="1123334" y="3815078"/>
            <a:ext cx="2362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Should we have a theme selected at the time of application?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8EA2A77-AA54-7631-1330-F9795D55A323}"/>
              </a:ext>
            </a:extLst>
          </p:cNvPr>
          <p:cNvCxnSpPr>
            <a:cxnSpLocks/>
          </p:cNvCxnSpPr>
          <p:nvPr/>
        </p:nvCxnSpPr>
        <p:spPr>
          <a:xfrm>
            <a:off x="3561735" y="4237866"/>
            <a:ext cx="16002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B792B7DF-C402-6C70-94AA-D77C7B9BDBE1}"/>
              </a:ext>
            </a:extLst>
          </p:cNvPr>
          <p:cNvSpPr/>
          <p:nvPr/>
        </p:nvSpPr>
        <p:spPr>
          <a:xfrm>
            <a:off x="5390535" y="3737553"/>
            <a:ext cx="5798577" cy="1079080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DF212F5-879D-6EE8-194F-6DD4626F499C}"/>
              </a:ext>
            </a:extLst>
          </p:cNvPr>
          <p:cNvSpPr txBox="1"/>
          <p:nvPr/>
        </p:nvSpPr>
        <p:spPr>
          <a:xfrm>
            <a:off x="5823153" y="3869051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No. However, it is helpful to have proposed themes relevant to both local and national interests</a:t>
            </a:r>
            <a:endParaRPr lang="LID4096" dirty="0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98BB87D4-FB07-E50E-2BBA-50EA39DEF109}"/>
              </a:ext>
            </a:extLst>
          </p:cNvPr>
          <p:cNvSpPr/>
          <p:nvPr/>
        </p:nvSpPr>
        <p:spPr>
          <a:xfrm>
            <a:off x="1047135" y="4987820"/>
            <a:ext cx="2362200" cy="1082673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6343913-9BE4-CFFF-7184-7B6F02A7ED17}"/>
              </a:ext>
            </a:extLst>
          </p:cNvPr>
          <p:cNvSpPr txBox="1"/>
          <p:nvPr/>
        </p:nvSpPr>
        <p:spPr>
          <a:xfrm>
            <a:off x="1123335" y="5068935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Can our institution apply for multiple years?</a:t>
            </a:r>
            <a:endParaRPr lang="LID4096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D69471E-B4C3-D1DD-7335-791D338F21FB}"/>
              </a:ext>
            </a:extLst>
          </p:cNvPr>
          <p:cNvCxnSpPr>
            <a:cxnSpLocks/>
          </p:cNvCxnSpPr>
          <p:nvPr/>
        </p:nvCxnSpPr>
        <p:spPr>
          <a:xfrm>
            <a:off x="3561735" y="5491723"/>
            <a:ext cx="16002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88C1C2E5-53F5-6FD1-6DC6-5BE3688AB1EA}"/>
              </a:ext>
            </a:extLst>
          </p:cNvPr>
          <p:cNvSpPr/>
          <p:nvPr/>
        </p:nvSpPr>
        <p:spPr>
          <a:xfrm>
            <a:off x="5390535" y="4991410"/>
            <a:ext cx="5798577" cy="107908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1C059E0-4031-E34D-3327-C8DF9AD6A67E}"/>
              </a:ext>
            </a:extLst>
          </p:cNvPr>
          <p:cNvSpPr txBox="1"/>
          <p:nvPr/>
        </p:nvSpPr>
        <p:spPr>
          <a:xfrm>
            <a:off x="5813321" y="5099423"/>
            <a:ext cx="5331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Yes. Please indicate on the application form the specific years you would like to consider</a:t>
            </a:r>
            <a:endParaRPr lang="LID4096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39D226-8926-A486-5B91-808E5F9BD2FF}"/>
              </a:ext>
            </a:extLst>
          </p:cNvPr>
          <p:cNvSpPr txBox="1"/>
          <p:nvPr/>
        </p:nvSpPr>
        <p:spPr>
          <a:xfrm>
            <a:off x="6993193" y="1160629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AFREhealth website</a:t>
            </a:r>
          </a:p>
        </p:txBody>
      </p:sp>
    </p:spTree>
    <p:extLst>
      <p:ext uri="{BB962C8B-B14F-4D97-AF65-F5344CB8AC3E}">
        <p14:creationId xmlns:p14="http://schemas.microsoft.com/office/powerpoint/2010/main" val="638818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BB02BB91-1BC8-13F7-1863-8C420A752F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0" y="2133600"/>
            <a:ext cx="10363200" cy="2743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application </a:t>
            </a:r>
            <a:r>
              <a:rPr lang="en-US" b="1" u="sng" dirty="0">
                <a:solidFill>
                  <a:schemeClr val="tx1"/>
                </a:solidFill>
              </a:rPr>
              <a:t>closing</a:t>
            </a:r>
            <a:r>
              <a:rPr lang="en-US" dirty="0">
                <a:solidFill>
                  <a:schemeClr val="tx1"/>
                </a:solidFill>
              </a:rPr>
              <a:t> date is: </a:t>
            </a:r>
            <a:r>
              <a:rPr lang="en-US" b="1" dirty="0">
                <a:solidFill>
                  <a:schemeClr val="tx1"/>
                </a:solidFill>
              </a:rPr>
              <a:t>19 July 2024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Contact the AFREhealth Secretariat at </a:t>
            </a:r>
            <a:r>
              <a:rPr lang="en-US" dirty="0">
                <a:hlinkClick r:id="rId2"/>
              </a:rPr>
              <a:t>info@afrehealth.org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for enquiries</a:t>
            </a:r>
          </a:p>
          <a:p>
            <a:endParaRPr lang="LID4096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94C85B9-DBD2-0F0B-0FAE-C080C7DDD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14400"/>
            <a:ext cx="10363200" cy="1325563"/>
          </a:xfrm>
        </p:spPr>
        <p:txBody>
          <a:bodyPr/>
          <a:lstStyle/>
          <a:p>
            <a:r>
              <a:rPr lang="en-US" sz="5400" dirty="0"/>
              <a:t>FURTHER INFORMATION</a:t>
            </a:r>
            <a:endParaRPr lang="LID4096" sz="5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E7A624-2A9A-1A43-FD46-9BFEC0442D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/>
            <a:r>
              <a:rPr lang="en-US"/>
              <a:t>www.afrehealth.org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CD9F45-797C-B315-B1EA-49DC9280A1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F4801FD5-11B4-DE43-ACA2-E85EEB9A6F9C}" type="slidenum">
              <a:rPr lang="en-US" smtClean="0"/>
              <a:pPr defTabSz="45720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388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BF20DEF-A10F-70ED-8B12-4483CF573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752600"/>
            <a:ext cx="10363200" cy="3200400"/>
          </a:xfrm>
        </p:spPr>
        <p:txBody>
          <a:bodyPr/>
          <a:lstStyle/>
          <a:p>
            <a:r>
              <a:rPr lang="en-US" dirty="0"/>
              <a:t>Thank you for your interest – we look forward to receiving your application!</a:t>
            </a:r>
            <a:br>
              <a:rPr lang="en-US" dirty="0"/>
            </a:br>
            <a:endParaRPr lang="LID4096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E8BE0A-31FB-589B-9F65-AB293355B7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/>
            <a:r>
              <a:rPr lang="en-US"/>
              <a:t>www.afrehealth.org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29E3D6-4457-5B95-F492-A2B252ED61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F4801FD5-11B4-DE43-ACA2-E85EEB9A6F9C}" type="slidenum">
              <a:rPr lang="en-US" smtClean="0"/>
              <a:pPr defTabSz="45720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960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freahealth_PowerPoint Template_Final" id="{E089829B-282D-4CA1-B609-78C9EC05A071}" vid="{D04158FA-991C-4450-8ED8-D1CB7675A58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ermissions xmlns="e29b02bd-0933-4e79-a63f-377511f3dfe2">
      <UserInfo>
        <DisplayName/>
        <AccountId/>
        <AccountType/>
      </UserInfo>
    </Permissions>
    <lcf76f155ced4ddcb4097134ff3c332f xmlns="e29b02bd-0933-4e79-a63f-377511f3dfe2">
      <Terms xmlns="http://schemas.microsoft.com/office/infopath/2007/PartnerControls"/>
    </lcf76f155ced4ddcb4097134ff3c332f>
    <TaxCatchAll xmlns="6a210d59-403b-40eb-a6bc-46d6533e2bb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7BA918513CE14B9CE592583FEAA663" ma:contentTypeVersion="17" ma:contentTypeDescription="Create a new document." ma:contentTypeScope="" ma:versionID="4a708f4f664005db70dc323a1076f09b">
  <xsd:schema xmlns:xsd="http://www.w3.org/2001/XMLSchema" xmlns:xs="http://www.w3.org/2001/XMLSchema" xmlns:p="http://schemas.microsoft.com/office/2006/metadata/properties" xmlns:ns2="e29b02bd-0933-4e79-a63f-377511f3dfe2" xmlns:ns3="6a210d59-403b-40eb-a6bc-46d6533e2bb8" targetNamespace="http://schemas.microsoft.com/office/2006/metadata/properties" ma:root="true" ma:fieldsID="514ec445486305eb93e8f16d78ca0a46" ns2:_="" ns3:_="">
    <xsd:import namespace="e29b02bd-0933-4e79-a63f-377511f3dfe2"/>
    <xsd:import namespace="6a210d59-403b-40eb-a6bc-46d6533e2b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Permission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9b02bd-0933-4e79-a63f-377511f3df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1124078b-f337-4dce-96d4-42dfba3711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Permissions" ma:index="17" nillable="true" ma:displayName="Permissions" ma:format="Dropdown" ma:indexed="true" ma:list="UserInfo" ma:SearchPeopleOnly="false" ma:SharePointGroup="0" ma:internalName="Permissions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210d59-403b-40eb-a6bc-46d6533e2bb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d1e8fb36-d3b5-4014-99ba-0a6733bd9f50}" ma:internalName="TaxCatchAll" ma:showField="CatchAllData" ma:web="6a210d59-403b-40eb-a6bc-46d6533e2bb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FB6B8D-1738-45DA-8C4F-5BED1EB23DFE}">
  <ds:schemaRefs>
    <ds:schemaRef ds:uri="http://schemas.microsoft.com/office/2006/metadata/properties"/>
    <ds:schemaRef ds:uri="http://schemas.microsoft.com/office/infopath/2007/PartnerControls"/>
    <ds:schemaRef ds:uri="e29b02bd-0933-4e79-a63f-377511f3dfe2"/>
    <ds:schemaRef ds:uri="6a210d59-403b-40eb-a6bc-46d6533e2bb8"/>
  </ds:schemaRefs>
</ds:datastoreItem>
</file>

<file path=customXml/itemProps2.xml><?xml version="1.0" encoding="utf-8"?>
<ds:datastoreItem xmlns:ds="http://schemas.openxmlformats.org/officeDocument/2006/customXml" ds:itemID="{80CA6B5A-72E3-4E7D-A645-C7709DF046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9b02bd-0933-4e79-a63f-377511f3dfe2"/>
    <ds:schemaRef ds:uri="6a210d59-403b-40eb-a6bc-46d6533e2b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2F9B8D7-85B0-47E5-BBD9-880D37855A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</TotalTime>
  <Words>368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</vt:lpstr>
      <vt:lpstr>1_Office Theme</vt:lpstr>
      <vt:lpstr>PowerPoint Presentation</vt:lpstr>
      <vt:lpstr>FAST FACTS</vt:lpstr>
      <vt:lpstr>BENEFITS TO HOST</vt:lpstr>
      <vt:lpstr>REQUIREMENT </vt:lpstr>
      <vt:lpstr>HOSTING REQUIREMENT</vt:lpstr>
      <vt:lpstr>QUESTIONS</vt:lpstr>
      <vt:lpstr>FURTHER INFORMATION</vt:lpstr>
      <vt:lpstr>Thank you for your interest – we look forward to receiving your application! </vt:lpstr>
    </vt:vector>
  </TitlesOfParts>
  <Manager>AFREhealth Secretariat</Manager>
  <Company>AFREhealth Project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AFREhealth Powerpoint Document</dc:title>
  <dc:creator>Benjamin Prempeh</dc:creator>
  <cp:lastModifiedBy>Clara Sam-Woode</cp:lastModifiedBy>
  <cp:revision>12</cp:revision>
  <dcterms:created xsi:type="dcterms:W3CDTF">2017-09-27T14:22:47Z</dcterms:created>
  <dcterms:modified xsi:type="dcterms:W3CDTF">2024-06-19T09:53:54Z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0x010100297BA918513CE14B9CE592583FEAA663</vt:lpwstr>
  </property>
</Properties>
</file>